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0d9e71fa7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0d9e71fa7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 maior aumento nota-se a presença de corpos celulares com halos claros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d9e71fa7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0d9e71fa7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hipótese de criptococose foi levantada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0d9e71fa7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0d9e71fa7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hipótese de criptococose foi levantada, porém colorações especiais não evidenciaram elementos fúngicos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0d9e71fa72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0d9e71fa72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Alguma hipótese?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d9e71fa72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0d9e71fa72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imunoistoquímica não favorece origem histiocitária desses corpos, bem como neoplasia epitelial, linfoide ou neural. Cultura não foi realizada.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0d9e71fa72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0d9e71fa72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Afim de levantar novas hipóteses, o caso foi discutido em grupo de patologistas. Outros marcadores imunoistoquímicos realizados revelaram resultados inespecíficos. O ínicio da resolução do caso se deu com a grande ajuda do Dr. José Cândido…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e1df9bc1f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e1df9bc1f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que levantou a possibilidade de mimetizantes de criptococos num contexto de dermatose neutrofílica.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1df9bc1f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e1df9bc1f5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que levantou a possibilidade de mimetizantes de criptococos num contexto de dermatose neutrofílica.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e1df9bc1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e1df9bc1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Seguindo essa luz, a pesquisa na literatura de fato trouxe uma possibilidade interessante. Um quadro histológico de dermatose neutrofílica com a presença de corpos celulares eosinofílicos com halos claros mimetizando criptococus, associado ao quadro clínico de lesões ulceradas e necróticas, especialmente em pacientes com insuficiência renal ou medicamentos contendo componentes iodados pode corresponder ao que chamamos de iododerma, uma resposta cutânea à exposição tóxica à iodo.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fa204f06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dfa204f06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Foi entrado em contato com o médico assistente para obter mais informações a respeito de uma possível exposição à iodo, porém o quadro clínico da paciente se deteriorou rapidamente, com piora importante das lesões cutâneas, sendo submetida à intubação orotraqueal e internação em UTI, o que impossibilitou a obtenção de informações com a paciente. Familiares não souberam informar se houve exposição a compostos iodados, seja pelo uso de medicamentos como amiodarona e hidralazina ou outros produtos, e não havia conhecimento de realização de exames de imagem com contraste iodado.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ec68c741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ec68c741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0d9e71fa7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0d9e71fa7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 mimetizantes morfológicos de criptococos ocorrem num contexto de biópsia cutânea com denso infiltrado inflamatório dérmico predominantemente neutrofílico com a presença de corpos acelulares contendo halos ou espaços claros simulando uma cápsula, o que lembra criptococus.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e084d484b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e084d484b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 microscopia eletrônica, foi constatado que esses halos ou espaços claros são na verdade são neutrófilos apoptóticos degenerados. Essa imagem mostra um núcleo centralmente localizado em meio a debris citoplasmáticos. A imagem inferior mostra o núcleo com a cromatina marginalizada e, externamente ao núcleo, restos citoplasmáticos e presença de ribossomos remanescentes. Não foi evidenciada cápsula ou parede celular fúngica.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0d9e71fa72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0d9e71fa72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Também chamados de halos halogênicos, esses corpos mimetizantes são considerados um achado histológico específico de iododerma.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0d9e71fa7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0d9e71fa7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34343"/>
                </a:solidFill>
              </a:rPr>
              <a:t>Assim, é importante incluir iododerma no diagnóstico diferencial de casos de pacientes com insuficiência renal e uso de compostos iodados que se apresentam com lesões cutâneas ulceradas e necróticas, especialmente em face, mas que também podem acometer membros e mucosa, e que revelam uma biópsia cutânea com infiltrado inflamatório neutrofílico com corpos acelulares vacuolados que mimetizam a presença de criptococus.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0d9e71fa72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0d9e71fa72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EDA e colonoscopia da nossa paciente evidenciou úlceras esofágicas, em antro gástrico, cólon sigmoide e reto. Ela acabou por fazer um choque refratário e infelizmente evoluiu para óbito.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df0e1055c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df0e1055c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Gostaria de agradecer ao dr. Giuliano Bublitz pelo grande aprendizado com este caso, à dra. Karina pelos constantes ensinamentos em dermatopatologia e, especialmente, ao dr. José Cândido pela decisiva ajuda na resolução deste caso.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df0e1055c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df0e1055c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e16b91ad0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e16b91ad0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f0e1055c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df0e1055c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f0e1055c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f0e1055c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f0e1055c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f0e1055c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Biópsia revelou infiltrado inflamatório neutrofílico difuso na derme superior e profunda, entremeando as fibras colágenas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f0e1055c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f0e1055c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Biópsia revelou infiltrado inflamatório neutrofílico difuso na derme superior e profunda, entremeando as fibras colágenas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f0e1055c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f0e1055c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Biópsia revelou infiltrado inflamatório neutrofílico difuso na derme superior e profunda, entremeando as fibras colágenas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f0e1055c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f0e1055c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 maior aumento nota-se a presença de corpos celulares com halos claros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df0e1055c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df0e1055c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Em maior aumento nota-se a presença de corpos celulares com halos claros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121275"/>
            <a:ext cx="9144000" cy="40221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61000"/>
          </a:blip>
          <a:srcRect t="21373" b="47783"/>
          <a:stretch/>
        </p:blipFill>
        <p:spPr>
          <a:xfrm>
            <a:off x="0" y="1028325"/>
            <a:ext cx="9144000" cy="1813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251400" y="154300"/>
            <a:ext cx="86412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51400" y="4968625"/>
            <a:ext cx="8641200" cy="49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1721725" y="3019525"/>
            <a:ext cx="5925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66666"/>
                </a:solidFill>
              </a:rPr>
              <a:t>SEMINÁRIO DE LÂMINAS</a:t>
            </a:r>
            <a:r>
              <a:rPr lang="en" sz="1900">
                <a:solidFill>
                  <a:srgbClr val="0B5394"/>
                </a:solidFill>
              </a:rPr>
              <a:t> </a:t>
            </a:r>
            <a:r>
              <a:rPr lang="en" sz="1900">
                <a:solidFill>
                  <a:srgbClr val="1C4587"/>
                </a:solidFill>
              </a:rPr>
              <a:t>DOS RESIDENTES</a:t>
            </a:r>
            <a:endParaRPr sz="2700">
              <a:solidFill>
                <a:srgbClr val="1C4587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843000" y="3579900"/>
            <a:ext cx="745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</a:rPr>
              <a:t>Jaqueline Stall</a:t>
            </a:r>
            <a:endParaRPr sz="20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Residente do segundo ano de Patologia</a:t>
            </a:r>
            <a:endParaRPr sz="12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Hospital Municipal São José (HMSJ) - Joinville/SC</a:t>
            </a:r>
            <a:endParaRPr sz="12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Centro de Diagnósticos Anátomo-Patológicos (CEDAP) - Joinville/SC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r="37702"/>
          <a:stretch/>
        </p:blipFill>
        <p:spPr>
          <a:xfrm>
            <a:off x="6990200" y="0"/>
            <a:ext cx="2101275" cy="9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5">
            <a:alphaModFix/>
          </a:blip>
          <a:srcRect l="13925" t="25356" r="14696" b="27133"/>
          <a:stretch/>
        </p:blipFill>
        <p:spPr>
          <a:xfrm>
            <a:off x="1638112" y="3036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6">
            <a:alphaModFix/>
          </a:blip>
          <a:srcRect l="14861" t="31498" r="14636" b="31609"/>
          <a:stretch/>
        </p:blipFill>
        <p:spPr>
          <a:xfrm>
            <a:off x="403238" y="313833"/>
            <a:ext cx="928550" cy="364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22"/>
          <p:cNvCxnSpPr/>
          <p:nvPr/>
        </p:nvCxnSpPr>
        <p:spPr>
          <a:xfrm flipH="1">
            <a:off x="3966500" y="51897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Google Shape;139;p22"/>
          <p:cNvCxnSpPr/>
          <p:nvPr/>
        </p:nvCxnSpPr>
        <p:spPr>
          <a:xfrm flipH="1">
            <a:off x="3623600" y="1505450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0" name="Google Shape;140;p22"/>
          <p:cNvCxnSpPr/>
          <p:nvPr/>
        </p:nvCxnSpPr>
        <p:spPr>
          <a:xfrm flipH="1">
            <a:off x="6504775" y="33538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1" name="Google Shape;141;p22"/>
          <p:cNvCxnSpPr/>
          <p:nvPr/>
        </p:nvCxnSpPr>
        <p:spPr>
          <a:xfrm flipH="1">
            <a:off x="5925050" y="32189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/>
          <p:nvPr/>
        </p:nvSpPr>
        <p:spPr>
          <a:xfrm>
            <a:off x="10275" y="0"/>
            <a:ext cx="2263200" cy="5143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75" y="519925"/>
            <a:ext cx="2083800" cy="15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99975" y="102900"/>
            <a:ext cx="199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lt1"/>
                </a:solidFill>
              </a:rPr>
              <a:t>Cryptococcus</a:t>
            </a:r>
            <a:r>
              <a:rPr lang="en" sz="1700" b="1">
                <a:solidFill>
                  <a:schemeClr val="lt1"/>
                </a:solidFill>
              </a:rPr>
              <a:t>?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45525" y="2023425"/>
            <a:ext cx="208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</a:rPr>
              <a:t>Britannica, The Editors of Encyclopaedia. "cryptococcosis". Encyclopedia Britannica, 15 Feb. 2024, https://www.britannica.com/science/cryptococcosis. Accessed 22 May 2024.</a:t>
            </a:r>
            <a:endParaRPr sz="500">
              <a:solidFill>
                <a:schemeClr val="lt1"/>
              </a:solidFill>
            </a:endParaRPr>
          </a:p>
        </p:txBody>
      </p:sp>
      <p:cxnSp>
        <p:nvCxnSpPr>
          <p:cNvPr id="153" name="Google Shape;153;p23"/>
          <p:cNvCxnSpPr/>
          <p:nvPr/>
        </p:nvCxnSpPr>
        <p:spPr>
          <a:xfrm flipH="1">
            <a:off x="3966500" y="51897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4" name="Google Shape;154;p23"/>
          <p:cNvCxnSpPr/>
          <p:nvPr/>
        </p:nvCxnSpPr>
        <p:spPr>
          <a:xfrm flipH="1">
            <a:off x="3623600" y="1505450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5" name="Google Shape;155;p23"/>
          <p:cNvCxnSpPr/>
          <p:nvPr/>
        </p:nvCxnSpPr>
        <p:spPr>
          <a:xfrm flipH="1">
            <a:off x="6504775" y="33538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6" name="Google Shape;156;p23"/>
          <p:cNvCxnSpPr/>
          <p:nvPr/>
        </p:nvCxnSpPr>
        <p:spPr>
          <a:xfrm flipH="1">
            <a:off x="5925050" y="32189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/>
          <p:nvPr/>
        </p:nvSpPr>
        <p:spPr>
          <a:xfrm>
            <a:off x="10275" y="0"/>
            <a:ext cx="2263200" cy="5143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75" y="519925"/>
            <a:ext cx="2083800" cy="15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/>
          <p:nvPr/>
        </p:nvSpPr>
        <p:spPr>
          <a:xfrm>
            <a:off x="223275" y="2596550"/>
            <a:ext cx="1420500" cy="3021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COLORAÇÕES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-30125" y="2952025"/>
            <a:ext cx="1992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PAS com diastase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GMS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99975" y="102900"/>
            <a:ext cx="199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lt1"/>
                </a:solidFill>
              </a:rPr>
              <a:t>Cryptococcus</a:t>
            </a:r>
            <a:r>
              <a:rPr lang="en" sz="1700" b="1">
                <a:solidFill>
                  <a:schemeClr val="lt1"/>
                </a:solidFill>
              </a:rPr>
              <a:t>?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45525" y="2023425"/>
            <a:ext cx="208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</a:rPr>
              <a:t>Britannica, The Editors of Encyclopaedia. "cryptococcosis". Encyclopedia Britannica, 15 Feb. 2024, https://www.britannica.com/science/cryptococcosis. Accessed 22 May 2024.</a:t>
            </a:r>
            <a:endParaRPr sz="500">
              <a:solidFill>
                <a:schemeClr val="lt1"/>
              </a:solidFill>
            </a:endParaRPr>
          </a:p>
        </p:txBody>
      </p:sp>
      <p:cxnSp>
        <p:nvCxnSpPr>
          <p:cNvPr id="170" name="Google Shape;170;p24"/>
          <p:cNvCxnSpPr/>
          <p:nvPr/>
        </p:nvCxnSpPr>
        <p:spPr>
          <a:xfrm flipH="1">
            <a:off x="3966500" y="51897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Google Shape;171;p24"/>
          <p:cNvCxnSpPr/>
          <p:nvPr/>
        </p:nvCxnSpPr>
        <p:spPr>
          <a:xfrm flipH="1">
            <a:off x="3623600" y="1505450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p24"/>
          <p:cNvCxnSpPr/>
          <p:nvPr/>
        </p:nvCxnSpPr>
        <p:spPr>
          <a:xfrm flipH="1">
            <a:off x="6504775" y="33538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" name="Google Shape;173;p24"/>
          <p:cNvCxnSpPr/>
          <p:nvPr/>
        </p:nvCxnSpPr>
        <p:spPr>
          <a:xfrm flipH="1">
            <a:off x="5925050" y="32189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/>
          <p:nvPr/>
        </p:nvSpPr>
        <p:spPr>
          <a:xfrm>
            <a:off x="10275" y="0"/>
            <a:ext cx="2263200" cy="5143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75" y="519925"/>
            <a:ext cx="2083800" cy="15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/>
          <p:nvPr/>
        </p:nvSpPr>
        <p:spPr>
          <a:xfrm>
            <a:off x="223275" y="2596550"/>
            <a:ext cx="1420500" cy="3021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COLORAÇÕES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-30125" y="2952025"/>
            <a:ext cx="1992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PAS com diastase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GMS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99975" y="102900"/>
            <a:ext cx="199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lt1"/>
                </a:solidFill>
              </a:rPr>
              <a:t>Cryptococcus</a:t>
            </a:r>
            <a:r>
              <a:rPr lang="en" sz="1700" b="1">
                <a:solidFill>
                  <a:schemeClr val="lt1"/>
                </a:solidFill>
              </a:rPr>
              <a:t>?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45525" y="2023425"/>
            <a:ext cx="208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</a:rPr>
              <a:t>Britannica, The Editors of Encyclopaedia. "cryptococcosis". Encyclopedia Britannica, 15 Feb. 2024, https://www.britannica.com/science/cryptococcosis. Accessed 22 May 2024.</a:t>
            </a:r>
            <a:endParaRPr sz="500">
              <a:solidFill>
                <a:schemeClr val="lt1"/>
              </a:solidFill>
            </a:endParaRPr>
          </a:p>
        </p:txBody>
      </p:sp>
      <p:cxnSp>
        <p:nvCxnSpPr>
          <p:cNvPr id="187" name="Google Shape;187;p25"/>
          <p:cNvCxnSpPr/>
          <p:nvPr/>
        </p:nvCxnSpPr>
        <p:spPr>
          <a:xfrm flipH="1">
            <a:off x="3966500" y="51897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Google Shape;188;p25"/>
          <p:cNvCxnSpPr/>
          <p:nvPr/>
        </p:nvCxnSpPr>
        <p:spPr>
          <a:xfrm flipH="1">
            <a:off x="3623600" y="1505450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5"/>
          <p:cNvCxnSpPr/>
          <p:nvPr/>
        </p:nvCxnSpPr>
        <p:spPr>
          <a:xfrm flipH="1">
            <a:off x="6504775" y="33538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Google Shape;190;p25"/>
          <p:cNvCxnSpPr/>
          <p:nvPr/>
        </p:nvCxnSpPr>
        <p:spPr>
          <a:xfrm flipH="1">
            <a:off x="5925050" y="32189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450" y="416425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6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10275" y="0"/>
            <a:ext cx="2263200" cy="5143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75" y="519925"/>
            <a:ext cx="2083800" cy="15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/>
          <p:nvPr/>
        </p:nvSpPr>
        <p:spPr>
          <a:xfrm>
            <a:off x="223275" y="2596550"/>
            <a:ext cx="1420500" cy="3021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COLORAÇÕES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256425" y="3546100"/>
            <a:ext cx="1811400" cy="3021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666666"/>
                </a:solidFill>
              </a:rPr>
              <a:t>IMUNOISTOQUÍMICA</a:t>
            </a:r>
            <a:endParaRPr sz="1100" b="1">
              <a:solidFill>
                <a:srgbClr val="666666"/>
              </a:solidFill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-30125" y="2952025"/>
            <a:ext cx="1992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PAS com diastase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GMS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-48375" y="3922050"/>
            <a:ext cx="19347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AE1/AE3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CD68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S-100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CD20</a:t>
            </a:r>
            <a:endParaRPr sz="1100">
              <a:solidFill>
                <a:schemeClr val="lt1"/>
              </a:solidFill>
            </a:endParaRPr>
          </a:p>
          <a:p>
            <a:pPr marL="457200" lvl="0" indent="-184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lang="en" sz="1100">
                <a:solidFill>
                  <a:schemeClr val="lt1"/>
                </a:solidFill>
              </a:rPr>
              <a:t>CD3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99975" y="102900"/>
            <a:ext cx="199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lt1"/>
                </a:solidFill>
              </a:rPr>
              <a:t>Cryptococcus</a:t>
            </a:r>
            <a:r>
              <a:rPr lang="en" sz="1700" b="1">
                <a:solidFill>
                  <a:schemeClr val="lt1"/>
                </a:solidFill>
              </a:rPr>
              <a:t>?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45525" y="2023425"/>
            <a:ext cx="2083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lt1"/>
                </a:solidFill>
              </a:rPr>
              <a:t>Britannica, The Editors of Encyclopaedia. "cryptococcosis". Encyclopedia Britannica, 15 Feb. 2024, https://www.britannica.com/science/cryptococcosis. Accessed 22 May 2024.</a:t>
            </a:r>
            <a:endParaRPr sz="500">
              <a:solidFill>
                <a:schemeClr val="lt1"/>
              </a:solidFill>
            </a:endParaRPr>
          </a:p>
        </p:txBody>
      </p:sp>
      <p:cxnSp>
        <p:nvCxnSpPr>
          <p:cNvPr id="207" name="Google Shape;207;p26"/>
          <p:cNvCxnSpPr/>
          <p:nvPr/>
        </p:nvCxnSpPr>
        <p:spPr>
          <a:xfrm flipH="1">
            <a:off x="3966500" y="51897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26"/>
          <p:cNvCxnSpPr/>
          <p:nvPr/>
        </p:nvCxnSpPr>
        <p:spPr>
          <a:xfrm flipH="1">
            <a:off x="3623600" y="1505450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26"/>
          <p:cNvCxnSpPr/>
          <p:nvPr/>
        </p:nvCxnSpPr>
        <p:spPr>
          <a:xfrm flipH="1">
            <a:off x="6504775" y="33538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26"/>
          <p:cNvCxnSpPr/>
          <p:nvPr/>
        </p:nvCxnSpPr>
        <p:spPr>
          <a:xfrm flipH="1">
            <a:off x="5925050" y="3218925"/>
            <a:ext cx="259500" cy="407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1" name="Google Shape;21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450" y="416425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7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18" name="Google Shape;218;p27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7"/>
          <p:cNvPicPr preferRelativeResize="0"/>
          <p:nvPr/>
        </p:nvPicPr>
        <p:blipFill rotWithShape="1">
          <a:blip r:embed="rId3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7"/>
          <p:cNvPicPr preferRelativeResize="0"/>
          <p:nvPr/>
        </p:nvPicPr>
        <p:blipFill rotWithShape="1">
          <a:blip r:embed="rId3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 rotWithShape="1">
          <a:blip r:embed="rId3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 rotWithShape="1">
          <a:blip r:embed="rId4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 rotWithShape="1">
          <a:blip r:embed="rId5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 rotWithShape="1">
          <a:blip r:embed="rId6">
            <a:alphaModFix/>
          </a:blip>
          <a:srcRect t="2178" b="13398"/>
          <a:stretch/>
        </p:blipFill>
        <p:spPr>
          <a:xfrm>
            <a:off x="4862675" y="695525"/>
            <a:ext cx="2614275" cy="378057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/>
          <p:nvPr/>
        </p:nvSpPr>
        <p:spPr>
          <a:xfrm>
            <a:off x="489950" y="794375"/>
            <a:ext cx="3792900" cy="401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AJUDA DOS UNIVERSITÁRIOS…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27" name="Google Shape;22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0" y="1021959"/>
            <a:ext cx="3713865" cy="3713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11824">
            <a:off x="1568973" y="2160656"/>
            <a:ext cx="822256" cy="82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8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35" name="Google Shape;235;p28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8"/>
          <p:cNvPicPr preferRelativeResize="0"/>
          <p:nvPr/>
        </p:nvPicPr>
        <p:blipFill rotWithShape="1">
          <a:blip r:embed="rId3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 rotWithShape="1">
          <a:blip r:embed="rId3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 rotWithShape="1">
          <a:blip r:embed="rId3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 rotWithShape="1">
          <a:blip r:embed="rId4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8"/>
          <p:cNvPicPr preferRelativeResize="0"/>
          <p:nvPr/>
        </p:nvPicPr>
        <p:blipFill rotWithShape="1">
          <a:blip r:embed="rId5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6">
            <a:alphaModFix/>
          </a:blip>
          <a:srcRect t="2178" b="13398"/>
          <a:stretch/>
        </p:blipFill>
        <p:spPr>
          <a:xfrm>
            <a:off x="4862675" y="695525"/>
            <a:ext cx="2614275" cy="378057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/>
          <p:nvPr/>
        </p:nvSpPr>
        <p:spPr>
          <a:xfrm>
            <a:off x="489950" y="794375"/>
            <a:ext cx="3792900" cy="401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AJUDA DOS UNIVERSITÁRIOS…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44" name="Google Shape;24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0" y="1021959"/>
            <a:ext cx="3713865" cy="37138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28"/>
          <p:cNvCxnSpPr/>
          <p:nvPr/>
        </p:nvCxnSpPr>
        <p:spPr>
          <a:xfrm>
            <a:off x="3634525" y="4198150"/>
            <a:ext cx="1002600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46" name="Google Shape;24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11824">
            <a:off x="1568973" y="2160656"/>
            <a:ext cx="822256" cy="82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9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53" name="Google Shape;253;p29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3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/>
          <p:cNvPicPr preferRelativeResize="0"/>
          <p:nvPr/>
        </p:nvPicPr>
        <p:blipFill rotWithShape="1">
          <a:blip r:embed="rId3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 rotWithShape="1">
          <a:blip r:embed="rId3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4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 rotWithShape="1">
          <a:blip r:embed="rId5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 rotWithShape="1">
          <a:blip r:embed="rId6">
            <a:alphaModFix/>
          </a:blip>
          <a:srcRect l="3511" t="17399" r="1826" b="16292"/>
          <a:stretch/>
        </p:blipFill>
        <p:spPr>
          <a:xfrm>
            <a:off x="56075" y="682700"/>
            <a:ext cx="5259732" cy="20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7">
            <a:alphaModFix/>
          </a:blip>
          <a:srcRect l="9790" t="36652" r="9027" b="23863"/>
          <a:stretch/>
        </p:blipFill>
        <p:spPr>
          <a:xfrm>
            <a:off x="208475" y="2656050"/>
            <a:ext cx="6599500" cy="180547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9"/>
          <p:cNvSpPr/>
          <p:nvPr/>
        </p:nvSpPr>
        <p:spPr>
          <a:xfrm>
            <a:off x="390860" y="1381306"/>
            <a:ext cx="4250100" cy="2091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9"/>
          <p:cNvSpPr/>
          <p:nvPr/>
        </p:nvSpPr>
        <p:spPr>
          <a:xfrm>
            <a:off x="390860" y="1614324"/>
            <a:ext cx="830700" cy="2091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9"/>
          <p:cNvSpPr txBox="1"/>
          <p:nvPr/>
        </p:nvSpPr>
        <p:spPr>
          <a:xfrm>
            <a:off x="99975" y="102900"/>
            <a:ext cx="391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</a:rPr>
              <a:t>Mimetizantes de </a:t>
            </a:r>
            <a:r>
              <a:rPr lang="en" sz="1700" b="1" i="1">
                <a:solidFill>
                  <a:schemeClr val="lt1"/>
                </a:solidFill>
              </a:rPr>
              <a:t>Cryptococcus</a:t>
            </a:r>
            <a:endParaRPr sz="17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0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71" name="Google Shape;271;p30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30"/>
          <p:cNvPicPr preferRelativeResize="0"/>
          <p:nvPr/>
        </p:nvPicPr>
        <p:blipFill rotWithShape="1">
          <a:blip r:embed="rId3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0"/>
          <p:cNvPicPr preferRelativeResize="0"/>
          <p:nvPr/>
        </p:nvPicPr>
        <p:blipFill rotWithShape="1">
          <a:blip r:embed="rId3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0"/>
          <p:cNvPicPr preferRelativeResize="0"/>
          <p:nvPr/>
        </p:nvPicPr>
        <p:blipFill rotWithShape="1">
          <a:blip r:embed="rId3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0"/>
          <p:cNvPicPr preferRelativeResize="0"/>
          <p:nvPr/>
        </p:nvPicPr>
        <p:blipFill rotWithShape="1">
          <a:blip r:embed="rId3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0"/>
          <p:cNvPicPr preferRelativeResize="0"/>
          <p:nvPr/>
        </p:nvPicPr>
        <p:blipFill rotWithShape="1">
          <a:blip r:embed="rId4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5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6">
            <a:alphaModFix/>
          </a:blip>
          <a:srcRect l="3511" t="17399" r="1826" b="16292"/>
          <a:stretch/>
        </p:blipFill>
        <p:spPr>
          <a:xfrm>
            <a:off x="56075" y="682700"/>
            <a:ext cx="5259732" cy="207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7">
            <a:alphaModFix/>
          </a:blip>
          <a:srcRect l="9790" t="36652" r="9027" b="23863"/>
          <a:stretch/>
        </p:blipFill>
        <p:spPr>
          <a:xfrm>
            <a:off x="208475" y="2656050"/>
            <a:ext cx="6599500" cy="180547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0"/>
          <p:cNvSpPr/>
          <p:nvPr/>
        </p:nvSpPr>
        <p:spPr>
          <a:xfrm>
            <a:off x="390860" y="1381306"/>
            <a:ext cx="4250100" cy="2091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0"/>
          <p:cNvSpPr/>
          <p:nvPr/>
        </p:nvSpPr>
        <p:spPr>
          <a:xfrm>
            <a:off x="390860" y="1614324"/>
            <a:ext cx="830700" cy="2091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99975" y="102900"/>
            <a:ext cx="391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</a:rPr>
              <a:t>Mimetizantes de </a:t>
            </a:r>
            <a:r>
              <a:rPr lang="en" sz="1700" b="1" i="1">
                <a:solidFill>
                  <a:schemeClr val="lt1"/>
                </a:solidFill>
              </a:rPr>
              <a:t>Cryptococcus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5315800" y="766338"/>
            <a:ext cx="3567600" cy="1805400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Dermatose neutrofílica 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+ 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Corpos com halos 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+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Lesões cutâneas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34343"/>
                </a:solidFill>
              </a:rPr>
              <a:t>+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 Insuficiência renal/componentes iodados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=</a:t>
            </a:r>
            <a:endParaRPr sz="1100">
              <a:solidFill>
                <a:srgbClr val="43434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34343"/>
                </a:solidFill>
              </a:rPr>
              <a:t>IODODERMA</a:t>
            </a:r>
            <a:endParaRPr sz="1100"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1"/>
          <p:cNvSpPr txBox="1"/>
          <p:nvPr/>
        </p:nvSpPr>
        <p:spPr>
          <a:xfrm>
            <a:off x="1412350" y="1524775"/>
            <a:ext cx="5925300" cy="21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Deterioração do quadro clínico geral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Piora das lesões cutâneas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IOT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Internação em UTI</a:t>
            </a:r>
            <a:endParaRPr sz="11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114300" lvl="0" indent="-57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Impossibilidade de coleta de dados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Conversa com família não produtiva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Sem história de realização de exames de imagem com contraste iodado</a:t>
            </a: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1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1"/>
          <p:cNvSpPr/>
          <p:nvPr/>
        </p:nvSpPr>
        <p:spPr>
          <a:xfrm>
            <a:off x="685425" y="565775"/>
            <a:ext cx="2324700" cy="401400"/>
          </a:xfrm>
          <a:prstGeom prst="roundRect">
            <a:avLst>
              <a:gd name="adj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EVOLUÇÃO CLÍNICA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93" name="Google Shape;2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475" y="1742000"/>
            <a:ext cx="401400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475" y="2760913"/>
            <a:ext cx="401400" cy="4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10275" y="102875"/>
            <a:ext cx="9144000" cy="4558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1412350" y="1296175"/>
            <a:ext cx="59253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Mulher, 68 anos</a:t>
            </a: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Diabetes, hipertireoidismo, hipertensão arterial sistêmica</a:t>
            </a: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</a:rPr>
              <a:t>PRIMEIRA INTERNAÇÃO</a:t>
            </a:r>
            <a:endParaRPr sz="110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Quadro de pneumonia</a:t>
            </a: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Descobre anemia e</a:t>
            </a:r>
            <a:r>
              <a:rPr lang="en" sz="1100" b="1">
                <a:solidFill>
                  <a:srgbClr val="434343"/>
                </a:solidFill>
              </a:rPr>
              <a:t> insuficiência renal</a:t>
            </a:r>
            <a:endParaRPr sz="11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C4587"/>
                </a:solidFill>
              </a:rPr>
              <a:t>SEGUNDA INTERNAÇÃO</a:t>
            </a:r>
            <a:endParaRPr sz="1100">
              <a:solidFill>
                <a:srgbClr val="1C4587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</a:rPr>
              <a:t>Poucas semanas depois da alta</a:t>
            </a: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34343"/>
                </a:solidFill>
              </a:rPr>
              <a:t>Sangramento digestivo baixo</a:t>
            </a:r>
            <a:r>
              <a:rPr lang="en" sz="1100">
                <a:solidFill>
                  <a:srgbClr val="434343"/>
                </a:solidFill>
              </a:rPr>
              <a:t> e </a:t>
            </a:r>
            <a:r>
              <a:rPr lang="en" sz="1100" b="1">
                <a:solidFill>
                  <a:srgbClr val="434343"/>
                </a:solidFill>
              </a:rPr>
              <a:t>epistaxe</a:t>
            </a:r>
            <a:r>
              <a:rPr lang="en" sz="1100">
                <a:solidFill>
                  <a:srgbClr val="434343"/>
                </a:solidFill>
              </a:rPr>
              <a:t>, </a:t>
            </a:r>
            <a:r>
              <a:rPr lang="en" sz="1100" b="1">
                <a:solidFill>
                  <a:srgbClr val="434343"/>
                </a:solidFill>
              </a:rPr>
              <a:t>hematomas</a:t>
            </a:r>
            <a:endParaRPr sz="1100" b="1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434343"/>
                </a:solidFill>
              </a:rPr>
              <a:t>Lesões cutâneas</a:t>
            </a:r>
            <a:r>
              <a:rPr lang="en" sz="1100">
                <a:solidFill>
                  <a:srgbClr val="434343"/>
                </a:solidFill>
              </a:rPr>
              <a:t> </a:t>
            </a:r>
            <a:r>
              <a:rPr lang="en" sz="1100" b="1">
                <a:solidFill>
                  <a:srgbClr val="434343"/>
                </a:solidFill>
              </a:rPr>
              <a:t>ulceradas/necróticas</a:t>
            </a:r>
            <a:r>
              <a:rPr lang="en" sz="1100">
                <a:solidFill>
                  <a:srgbClr val="434343"/>
                </a:solidFill>
              </a:rPr>
              <a:t> em MMSS, MMII, nariz e mucosas</a:t>
            </a:r>
            <a:endParaRPr sz="11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34343"/>
                </a:solidFill>
              </a:rPr>
              <a:t>Biópsia das lesões cutâneas foram realizadas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493650" y="565775"/>
            <a:ext cx="2098800" cy="401400"/>
          </a:xfrm>
          <a:prstGeom prst="roundRect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HISTÓRIA CLÍNICA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325" y="2146175"/>
            <a:ext cx="577974" cy="5779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/>
          <p:nvPr/>
        </p:nvSpPr>
        <p:spPr>
          <a:xfrm>
            <a:off x="681850" y="3299825"/>
            <a:ext cx="578100" cy="5781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950" y="1307913"/>
            <a:ext cx="578099" cy="5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5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5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 rotWithShape="1">
          <a:blip r:embed="rId5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6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7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01" name="Google Shape;301;p32"/>
          <p:cNvPicPr preferRelativeResize="0"/>
          <p:nvPr/>
        </p:nvPicPr>
        <p:blipFill rotWithShape="1">
          <a:blip r:embed="rId3">
            <a:alphaModFix/>
          </a:blip>
          <a:srcRect l="22193" t="11611" r="19432" b="14945"/>
          <a:stretch/>
        </p:blipFill>
        <p:spPr>
          <a:xfrm>
            <a:off x="4348375" y="901675"/>
            <a:ext cx="4434452" cy="313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32"/>
          <p:cNvPicPr preferRelativeResize="0"/>
          <p:nvPr/>
        </p:nvPicPr>
        <p:blipFill rotWithShape="1">
          <a:blip r:embed="rId4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2"/>
          <p:cNvPicPr preferRelativeResize="0"/>
          <p:nvPr/>
        </p:nvPicPr>
        <p:blipFill rotWithShape="1">
          <a:blip r:embed="rId4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/>
          <p:cNvPicPr preferRelativeResize="0"/>
          <p:nvPr/>
        </p:nvPicPr>
        <p:blipFill rotWithShape="1">
          <a:blip r:embed="rId4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 rotWithShape="1">
          <a:blip r:embed="rId4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/>
          <p:cNvPicPr preferRelativeResize="0"/>
          <p:nvPr/>
        </p:nvPicPr>
        <p:blipFill rotWithShape="1">
          <a:blip r:embed="rId5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6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/>
          <p:cNvPicPr preferRelativeResize="0"/>
          <p:nvPr/>
        </p:nvPicPr>
        <p:blipFill rotWithShape="1">
          <a:blip r:embed="rId7">
            <a:alphaModFix/>
          </a:blip>
          <a:srcRect l="28029" t="14561" r="24752" b="20108"/>
          <a:stretch/>
        </p:blipFill>
        <p:spPr>
          <a:xfrm>
            <a:off x="458100" y="673075"/>
            <a:ext cx="3732900" cy="29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/>
          <p:nvPr/>
        </p:nvSpPr>
        <p:spPr>
          <a:xfrm>
            <a:off x="1730035" y="1095281"/>
            <a:ext cx="10470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458100" y="1351127"/>
            <a:ext cx="32196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"/>
          <p:cNvSpPr/>
          <p:nvPr/>
        </p:nvSpPr>
        <p:spPr>
          <a:xfrm>
            <a:off x="458100" y="1583242"/>
            <a:ext cx="35199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493468" y="1815357"/>
            <a:ext cx="23862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3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3">
            <a:alphaModFix/>
          </a:blip>
          <a:srcRect l="28029" t="14561" r="24752" b="20108"/>
          <a:stretch/>
        </p:blipFill>
        <p:spPr>
          <a:xfrm>
            <a:off x="458100" y="673075"/>
            <a:ext cx="3732900" cy="294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3"/>
          <p:cNvSpPr/>
          <p:nvPr/>
        </p:nvSpPr>
        <p:spPr>
          <a:xfrm>
            <a:off x="1730035" y="1095281"/>
            <a:ext cx="10470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3"/>
          <p:cNvSpPr/>
          <p:nvPr/>
        </p:nvSpPr>
        <p:spPr>
          <a:xfrm>
            <a:off x="458100" y="1351127"/>
            <a:ext cx="32196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3"/>
          <p:cNvSpPr/>
          <p:nvPr/>
        </p:nvSpPr>
        <p:spPr>
          <a:xfrm>
            <a:off x="458100" y="1583242"/>
            <a:ext cx="35199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3"/>
          <p:cNvSpPr/>
          <p:nvPr/>
        </p:nvSpPr>
        <p:spPr>
          <a:xfrm>
            <a:off x="493468" y="1815357"/>
            <a:ext cx="2386200" cy="2085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 rotWithShape="1">
          <a:blip r:embed="rId4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 rotWithShape="1">
          <a:blip r:embed="rId4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 rotWithShape="1">
          <a:blip r:embed="rId4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 rotWithShape="1">
          <a:blip r:embed="rId5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 rotWithShape="1">
          <a:blip r:embed="rId6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 rotWithShape="1">
          <a:blip r:embed="rId7">
            <a:alphaModFix/>
          </a:blip>
          <a:srcRect l="28222" t="19667" r="49285" b="26225"/>
          <a:stretch/>
        </p:blipFill>
        <p:spPr>
          <a:xfrm>
            <a:off x="6138725" y="647575"/>
            <a:ext cx="2922888" cy="395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 rotWithShape="1">
          <a:blip r:embed="rId7">
            <a:alphaModFix/>
          </a:blip>
          <a:srcRect l="28222" t="73753" r="49285" b="15122"/>
          <a:stretch/>
        </p:blipFill>
        <p:spPr>
          <a:xfrm>
            <a:off x="3066706" y="3723963"/>
            <a:ext cx="3053792" cy="84958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3"/>
          <p:cNvSpPr/>
          <p:nvPr/>
        </p:nvSpPr>
        <p:spPr>
          <a:xfrm>
            <a:off x="3687750" y="4152600"/>
            <a:ext cx="2385000" cy="1029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3"/>
          <p:cNvSpPr/>
          <p:nvPr/>
        </p:nvSpPr>
        <p:spPr>
          <a:xfrm>
            <a:off x="3066700" y="4325575"/>
            <a:ext cx="3006000" cy="1029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3"/>
          <p:cNvSpPr/>
          <p:nvPr/>
        </p:nvSpPr>
        <p:spPr>
          <a:xfrm>
            <a:off x="3066700" y="4455475"/>
            <a:ext cx="928500" cy="1029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4"/>
          <p:cNvSpPr/>
          <p:nvPr/>
        </p:nvSpPr>
        <p:spPr>
          <a:xfrm>
            <a:off x="0" y="0"/>
            <a:ext cx="9184200" cy="5493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43" name="Google Shape;343;p34"/>
          <p:cNvSpPr/>
          <p:nvPr/>
        </p:nvSpPr>
        <p:spPr>
          <a:xfrm>
            <a:off x="0" y="4661575"/>
            <a:ext cx="9144000" cy="37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34"/>
          <p:cNvPicPr preferRelativeResize="0"/>
          <p:nvPr/>
        </p:nvPicPr>
        <p:blipFill rotWithShape="1">
          <a:blip r:embed="rId3">
            <a:alphaModFix/>
          </a:blip>
          <a:srcRect r="76040"/>
          <a:stretch/>
        </p:blipFill>
        <p:spPr>
          <a:xfrm>
            <a:off x="5563025" y="4698775"/>
            <a:ext cx="326994" cy="4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l="25672" t="17267" r="36750" b="48826"/>
          <a:stretch/>
        </p:blipFill>
        <p:spPr>
          <a:xfrm>
            <a:off x="6072750" y="4767425"/>
            <a:ext cx="998151" cy="26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25672" t="51170" r="36750" b="25103"/>
          <a:stretch/>
        </p:blipFill>
        <p:spPr>
          <a:xfrm>
            <a:off x="7112775" y="4806800"/>
            <a:ext cx="998151" cy="1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l="65043" t="35879" b="21416"/>
          <a:stretch/>
        </p:blipFill>
        <p:spPr>
          <a:xfrm>
            <a:off x="8152800" y="4767425"/>
            <a:ext cx="928549" cy="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4">
            <a:alphaModFix/>
          </a:blip>
          <a:srcRect l="13925" t="25356" r="14696" b="27133"/>
          <a:stretch/>
        </p:blipFill>
        <p:spPr>
          <a:xfrm>
            <a:off x="185125" y="4710875"/>
            <a:ext cx="577975" cy="38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5">
            <a:alphaModFix/>
          </a:blip>
          <a:srcRect l="14861" t="31498" r="14636" b="31609"/>
          <a:stretch/>
        </p:blipFill>
        <p:spPr>
          <a:xfrm>
            <a:off x="928825" y="4717658"/>
            <a:ext cx="928550" cy="36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6">
            <a:alphaModFix/>
          </a:blip>
          <a:srcRect l="13659" t="9404" r="12024" b="47033"/>
          <a:stretch/>
        </p:blipFill>
        <p:spPr>
          <a:xfrm>
            <a:off x="684625" y="640850"/>
            <a:ext cx="5014200" cy="165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7">
            <a:alphaModFix/>
          </a:blip>
          <a:srcRect l="9426" t="31893" r="43953" b="23586"/>
          <a:stretch/>
        </p:blipFill>
        <p:spPr>
          <a:xfrm>
            <a:off x="303625" y="2201550"/>
            <a:ext cx="4263100" cy="228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 rotWithShape="1">
          <a:blip r:embed="rId8">
            <a:alphaModFix/>
          </a:blip>
          <a:srcRect l="9812" t="28750" r="44095" b="26729"/>
          <a:stretch/>
        </p:blipFill>
        <p:spPr>
          <a:xfrm>
            <a:off x="4539050" y="2201550"/>
            <a:ext cx="4214576" cy="228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4"/>
          <p:cNvSpPr/>
          <p:nvPr/>
        </p:nvSpPr>
        <p:spPr>
          <a:xfrm>
            <a:off x="684625" y="1150550"/>
            <a:ext cx="1151400" cy="2223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4"/>
          <p:cNvSpPr/>
          <p:nvPr/>
        </p:nvSpPr>
        <p:spPr>
          <a:xfrm>
            <a:off x="927775" y="1372850"/>
            <a:ext cx="908400" cy="222300"/>
          </a:xfrm>
          <a:prstGeom prst="rect">
            <a:avLst/>
          </a:prstGeom>
          <a:solidFill>
            <a:srgbClr val="FFFF00">
              <a:alpha val="25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5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5"/>
          <p:cNvSpPr txBox="1"/>
          <p:nvPr/>
        </p:nvSpPr>
        <p:spPr>
          <a:xfrm>
            <a:off x="650350" y="1296175"/>
            <a:ext cx="592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</p:txBody>
      </p:sp>
      <p:sp>
        <p:nvSpPr>
          <p:cNvPr id="361" name="Google Shape;361;p35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5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p35"/>
          <p:cNvPicPr preferRelativeResize="0"/>
          <p:nvPr/>
        </p:nvPicPr>
        <p:blipFill rotWithShape="1">
          <a:blip r:embed="rId3">
            <a:alphaModFix/>
          </a:blip>
          <a:srcRect l="31678" t="18806" r="11057" b="40478"/>
          <a:stretch/>
        </p:blipFill>
        <p:spPr>
          <a:xfrm>
            <a:off x="4741500" y="1683125"/>
            <a:ext cx="4287776" cy="17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5"/>
          <p:cNvPicPr preferRelativeResize="0"/>
          <p:nvPr/>
        </p:nvPicPr>
        <p:blipFill rotWithShape="1">
          <a:blip r:embed="rId4">
            <a:alphaModFix/>
          </a:blip>
          <a:srcRect l="14789" t="22237" r="13065" b="34227"/>
          <a:stretch/>
        </p:blipFill>
        <p:spPr>
          <a:xfrm>
            <a:off x="4741500" y="165275"/>
            <a:ext cx="4287776" cy="145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5"/>
          <p:cNvPicPr preferRelativeResize="0"/>
          <p:nvPr/>
        </p:nvPicPr>
        <p:blipFill rotWithShape="1">
          <a:blip r:embed="rId5">
            <a:alphaModFix/>
          </a:blip>
          <a:srcRect l="11323" t="19276" r="9656" b="35183"/>
          <a:stretch/>
        </p:blipFill>
        <p:spPr>
          <a:xfrm>
            <a:off x="4741500" y="3546525"/>
            <a:ext cx="4287776" cy="139002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5"/>
          <p:cNvSpPr txBox="1"/>
          <p:nvPr/>
        </p:nvSpPr>
        <p:spPr>
          <a:xfrm>
            <a:off x="506150" y="941250"/>
            <a:ext cx="41505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Iododerma</a:t>
            </a:r>
            <a:endParaRPr sz="1100">
              <a:solidFill>
                <a:schemeClr val="dk1"/>
              </a:solidFill>
            </a:endParaRPr>
          </a:p>
          <a:p>
            <a:pPr marL="11430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Espectro de alterações clínicas e histopatológicas </a:t>
            </a:r>
            <a:endParaRPr sz="1100">
              <a:solidFill>
                <a:schemeClr val="dk1"/>
              </a:solidFill>
            </a:endParaRPr>
          </a:p>
          <a:p>
            <a:pPr marL="11430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Insuficiência renal e uso crônico de hidralazina</a:t>
            </a:r>
            <a:endParaRPr sz="1100">
              <a:solidFill>
                <a:schemeClr val="dk1"/>
              </a:solidFill>
            </a:endParaRPr>
          </a:p>
          <a:p>
            <a:pPr marL="11430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Realização de exames de imagem com contraste iodado, amiodarona e soluções de iodopovidina</a:t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367" name="Google Shape;367;p35"/>
          <p:cNvPicPr preferRelativeResize="0"/>
          <p:nvPr/>
        </p:nvPicPr>
        <p:blipFill rotWithShape="1">
          <a:blip r:embed="rId6">
            <a:alphaModFix/>
          </a:blip>
          <a:srcRect l="21623" t="58147" r="58809" b="9165"/>
          <a:stretch/>
        </p:blipFill>
        <p:spPr>
          <a:xfrm>
            <a:off x="3146562" y="3353593"/>
            <a:ext cx="1492864" cy="158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 rotWithShape="1">
          <a:blip r:embed="rId6">
            <a:alphaModFix/>
          </a:blip>
          <a:srcRect l="12619" t="24034" r="47216" b="43277"/>
          <a:stretch/>
        </p:blipFill>
        <p:spPr>
          <a:xfrm>
            <a:off x="82300" y="3353575"/>
            <a:ext cx="3064264" cy="158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6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6"/>
          <p:cNvSpPr txBox="1"/>
          <p:nvPr/>
        </p:nvSpPr>
        <p:spPr>
          <a:xfrm>
            <a:off x="1412350" y="1439825"/>
            <a:ext cx="5925300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114300" lvl="0" indent="-57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EDA + colonoscopia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Úlceras esofágicas, em antro gástrico, cólon sigmoide e reto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Choque refratário</a:t>
            </a:r>
            <a:endParaRPr sz="1100">
              <a:solidFill>
                <a:srgbClr val="434343"/>
              </a:solidFill>
            </a:endParaRPr>
          </a:p>
          <a:p>
            <a:pPr marL="114300" lvl="0" indent="-127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Char char="●"/>
            </a:pPr>
            <a:r>
              <a:rPr lang="en" sz="1100">
                <a:solidFill>
                  <a:srgbClr val="434343"/>
                </a:solidFill>
              </a:rPr>
              <a:t>Óbito</a:t>
            </a:r>
            <a:endParaRPr sz="1100">
              <a:solidFill>
                <a:srgbClr val="434343"/>
              </a:solidFill>
            </a:endParaRPr>
          </a:p>
        </p:txBody>
      </p:sp>
      <p:sp>
        <p:nvSpPr>
          <p:cNvPr id="375" name="Google Shape;375;p36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6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6"/>
          <p:cNvSpPr/>
          <p:nvPr/>
        </p:nvSpPr>
        <p:spPr>
          <a:xfrm>
            <a:off x="685425" y="565775"/>
            <a:ext cx="2324700" cy="401400"/>
          </a:xfrm>
          <a:prstGeom prst="roundRect">
            <a:avLst>
              <a:gd name="adj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EVOLUÇÃO CLÍNICA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78" name="Google Shape;37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475" y="2208450"/>
            <a:ext cx="401400" cy="4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7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7"/>
          <p:cNvSpPr txBox="1"/>
          <p:nvPr/>
        </p:nvSpPr>
        <p:spPr>
          <a:xfrm>
            <a:off x="497950" y="1296175"/>
            <a:ext cx="59253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</a:rPr>
              <a:t>Dr. José Cândido Caldeira Xavier Júnior</a:t>
            </a:r>
            <a:endParaRPr sz="17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</a:rPr>
              <a:t>Dr. Giuliano Stefanello Bublitz</a:t>
            </a:r>
            <a:endParaRPr sz="17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</a:rPr>
              <a:t>Dra. Karina Munhoz de Paula Alves Coelho</a:t>
            </a:r>
            <a:endParaRPr sz="1700">
              <a:solidFill>
                <a:srgbClr val="434343"/>
              </a:solidFill>
            </a:endParaRPr>
          </a:p>
        </p:txBody>
      </p:sp>
      <p:sp>
        <p:nvSpPr>
          <p:cNvPr id="385" name="Google Shape;385;p37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7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7"/>
          <p:cNvSpPr/>
          <p:nvPr/>
        </p:nvSpPr>
        <p:spPr>
          <a:xfrm>
            <a:off x="493650" y="565775"/>
            <a:ext cx="2993700" cy="401400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AGRADECIMENTO ESPECIAL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8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8"/>
          <p:cNvSpPr txBox="1"/>
          <p:nvPr/>
        </p:nvSpPr>
        <p:spPr>
          <a:xfrm>
            <a:off x="421750" y="1219975"/>
            <a:ext cx="8414700" cy="3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Ghazzawi RA, Alqurashi MG, Almalki NA, et al. Halogenoderma: A case report and review of the literature. Cureus. 2022;14(11):e31846. doi: 10.7759/cureus.31846.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Weiss EH, Ko CJ, Leung TH, et al. Neutrophilic Dermatoses: a Clinical Update. Curr Dermatol Rep. 2022;11(2):89–102.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Bitterman A, Zundell MP, Psomadakis C, et al. Halogen halos: Report of an early histopathologic finding in iododerma. J Cutan Pathol. 2023;50(9):806-809. doi: 10.1111/cup.14489. 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Runge M, Williams K, Scharnitz T, et al. Iodine toxicity after iodinated contrast: New observations in iododerma. JAAD Case Rep. 2020 Apr; 6(4): 319–322.	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Ko JS, Fernandez AP, Anderson KA. Morphologic mimickers of Cryptococcus occurring within inflammatory infiltrates in the setting of neutrophilic dermatitis: a series of three cases highlighting clinical dilemmas associated with a novel histopathologic pitfall. J Cutan Pathol. 2013;40:38-45.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Seeker PM, Shiu VF. Iododerma Following Exposure to Iodine: A Case of Explosive Acneform Eruption Overnight. Cutis. 2022;109(2):E29-E30. doi: 0.12788/cutis.0481.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Lim JH-L, Lee JS-S. Acute iododerma presenting as cryptococcoid neutrophilic dermatosis: A clinicopathological pitfall and interesting findings gleaned from a review of the literature. J Cutan Pathol. 2023; 50(1): 29-34. doi:10.1111/cup.14310.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</a:endParaRPr>
          </a:p>
        </p:txBody>
      </p:sp>
      <p:sp>
        <p:nvSpPr>
          <p:cNvPr id="394" name="Google Shape;394;p38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8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8"/>
          <p:cNvSpPr/>
          <p:nvPr/>
        </p:nvSpPr>
        <p:spPr>
          <a:xfrm>
            <a:off x="505525" y="565775"/>
            <a:ext cx="1903200" cy="401400"/>
          </a:xfrm>
          <a:prstGeom prst="roundRect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REFERÊNCIAS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9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9"/>
          <p:cNvSpPr txBox="1"/>
          <p:nvPr/>
        </p:nvSpPr>
        <p:spPr>
          <a:xfrm>
            <a:off x="1609350" y="2037475"/>
            <a:ext cx="592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OBRIGADA!</a:t>
            </a:r>
            <a:endParaRPr sz="3700">
              <a:solidFill>
                <a:srgbClr val="434343"/>
              </a:solidFill>
            </a:endParaRPr>
          </a:p>
        </p:txBody>
      </p:sp>
      <p:sp>
        <p:nvSpPr>
          <p:cNvPr id="403" name="Google Shape;403;p39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9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10275" y="102875"/>
            <a:ext cx="9144000" cy="49377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650" y="102900"/>
            <a:ext cx="6058696" cy="493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t="3947"/>
          <a:stretch/>
        </p:blipFill>
        <p:spPr>
          <a:xfrm>
            <a:off x="0" y="102900"/>
            <a:ext cx="9144000" cy="493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3">
            <a:alphaModFix/>
          </a:blip>
          <a:srcRect t="13554" b="5428"/>
          <a:stretch/>
        </p:blipFill>
        <p:spPr>
          <a:xfrm>
            <a:off x="0" y="102900"/>
            <a:ext cx="9144003" cy="493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t="11856" b="6987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t="4187" b="14656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t="15906" b="2937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0" y="5040625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1"/>
          <p:cNvSpPr/>
          <p:nvPr/>
        </p:nvSpPr>
        <p:spPr>
          <a:xfrm>
            <a:off x="0" y="0"/>
            <a:ext cx="9144000" cy="102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3">
            <a:alphaModFix/>
          </a:blip>
          <a:srcRect b="18844"/>
          <a:stretch/>
        </p:blipFill>
        <p:spPr>
          <a:xfrm>
            <a:off x="0" y="94500"/>
            <a:ext cx="9143997" cy="494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1294</Words>
  <Application>Microsoft Office PowerPoint</Application>
  <PresentationFormat>Apresentação na tela (16:9)</PresentationFormat>
  <Paragraphs>118</Paragraphs>
  <Slides>27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9" baseType="lpstr"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Mayara Valizerde</dc:creator>
  <cp:lastModifiedBy>Mayara Valizerde</cp:lastModifiedBy>
  <cp:revision>1</cp:revision>
  <dcterms:modified xsi:type="dcterms:W3CDTF">2024-06-01T11:19:25Z</dcterms:modified>
</cp:coreProperties>
</file>